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80" r:id="rId20"/>
    <p:sldId id="276" r:id="rId21"/>
    <p:sldId id="272" r:id="rId22"/>
    <p:sldId id="277" r:id="rId23"/>
    <p:sldId id="283" r:id="rId24"/>
    <p:sldId id="284" r:id="rId25"/>
    <p:sldId id="286" r:id="rId26"/>
    <p:sldId id="278" r:id="rId27"/>
    <p:sldId id="288" r:id="rId28"/>
    <p:sldId id="287" r:id="rId29"/>
    <p:sldId id="29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6FF"/>
    <a:srgbClr val="66B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79AF3-9ADD-4D9C-9812-CADB844A2B5F}" type="datetimeFigureOut">
              <a:rPr lang="zh-HK" altLang="en-US" smtClean="0"/>
              <a:t>28/9/2019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6275-084A-4393-A8CF-19DA8FBE8A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34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6275-084A-4393-A8CF-19DA8FBE8AE1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728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6275-084A-4393-A8CF-19DA8FBE8AE1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422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altLang="zh-TW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altLang="zh-TW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x-none" altLang="zh-TW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x-none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altLang="zh-TW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x-none" altLang="zh-TW" smtClean="0"/>
              <a:t>Click to edit Master text styles</a:t>
            </a:r>
          </a:p>
          <a:p>
            <a:pPr lvl="1" eaLnBrk="1" latinLnBrk="0" hangingPunct="1"/>
            <a:r>
              <a:rPr lang="x-none" altLang="zh-TW" smtClean="0"/>
              <a:t>Second level</a:t>
            </a:r>
          </a:p>
          <a:p>
            <a:pPr lvl="2" eaLnBrk="1" latinLnBrk="0" hangingPunct="1"/>
            <a:r>
              <a:rPr lang="x-none" altLang="zh-TW" smtClean="0"/>
              <a:t>Third level</a:t>
            </a:r>
          </a:p>
          <a:p>
            <a:pPr lvl="3" eaLnBrk="1" latinLnBrk="0" hangingPunct="1"/>
            <a:r>
              <a:rPr lang="x-none" altLang="zh-TW" smtClean="0"/>
              <a:t>Fourth level</a:t>
            </a:r>
          </a:p>
          <a:p>
            <a:pPr lvl="4" eaLnBrk="1" latinLnBrk="0" hangingPunct="1"/>
            <a:r>
              <a:rPr lang="x-none" altLang="zh-TW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x-none" altLang="zh-TW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altLang="zh-TW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x-none" altLang="zh-TW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altLang="zh-TW" smtClean="0"/>
              <a:t>Click to edit Master text styles</a:t>
            </a:r>
          </a:p>
          <a:p>
            <a:pPr lvl="1" eaLnBrk="1" latinLnBrk="0" hangingPunct="1"/>
            <a:r>
              <a:rPr kumimoji="0" lang="x-none" altLang="zh-TW" smtClean="0"/>
              <a:t>Second level</a:t>
            </a:r>
          </a:p>
          <a:p>
            <a:pPr lvl="2" eaLnBrk="1" latinLnBrk="0" hangingPunct="1"/>
            <a:r>
              <a:rPr kumimoji="0" lang="x-none" altLang="zh-TW" smtClean="0"/>
              <a:t>Third level</a:t>
            </a:r>
          </a:p>
          <a:p>
            <a:pPr lvl="3" eaLnBrk="1" latinLnBrk="0" hangingPunct="1"/>
            <a:r>
              <a:rPr kumimoji="0" lang="x-none" altLang="zh-TW" smtClean="0"/>
              <a:t>Fourth level</a:t>
            </a:r>
          </a:p>
          <a:p>
            <a:pPr lvl="4" eaLnBrk="1" latinLnBrk="0" hangingPunct="1"/>
            <a:r>
              <a:rPr kumimoji="0" lang="x-none" altLang="zh-TW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E6F776-830F-644D-AEED-26666C33BE15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5052A3-EAEA-8F48-82EB-6659DF4B52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632" y="4038600"/>
            <a:ext cx="7582568" cy="1828800"/>
          </a:xfrm>
        </p:spPr>
        <p:txBody>
          <a:bodyPr>
            <a:normAutofit/>
          </a:bodyPr>
          <a:lstStyle/>
          <a:p>
            <a:pPr algn="r"/>
            <a:r>
              <a:rPr lang="zh-TW" altLang="en-US" sz="6600" b="1" dirty="0" smtClean="0">
                <a:solidFill>
                  <a:schemeClr val="tx1"/>
                </a:solidFill>
              </a:rPr>
              <a:t>沈復</a:t>
            </a:r>
            <a:r>
              <a:rPr lang="en-US" altLang="zh-TW" sz="6600" b="1" dirty="0" smtClean="0">
                <a:solidFill>
                  <a:schemeClr val="tx1"/>
                </a:solidFill>
              </a:rPr>
              <a:t>《</a:t>
            </a:r>
            <a:r>
              <a:rPr lang="zh-TW" altLang="en-US" sz="6600" b="1" dirty="0" smtClean="0">
                <a:solidFill>
                  <a:schemeClr val="tx1"/>
                </a:solidFill>
              </a:rPr>
              <a:t>閒情記趣</a:t>
            </a:r>
            <a:r>
              <a:rPr lang="en-US" altLang="zh-TW" sz="6600" b="1" dirty="0" smtClean="0">
                <a:solidFill>
                  <a:schemeClr val="tx1"/>
                </a:solidFill>
              </a:rPr>
              <a:t>》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542" y="6050037"/>
            <a:ext cx="7165258" cy="685800"/>
          </a:xfrm>
        </p:spPr>
        <p:txBody>
          <a:bodyPr>
            <a:noAutofit/>
          </a:bodyPr>
          <a:lstStyle/>
          <a:p>
            <a:pPr algn="r"/>
            <a:r>
              <a:rPr lang="zh-TW" altLang="en-US" sz="3000" b="1" dirty="0"/>
              <a:t>記敘的方法和詳略</a:t>
            </a:r>
            <a:r>
              <a:rPr lang="en-US" altLang="zh-TW" sz="30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——</a:t>
            </a:r>
            <a:r>
              <a:rPr lang="zh-TW" altLang="en-US" sz="3000" b="1" dirty="0"/>
              <a:t>記憶</a:t>
            </a:r>
            <a:r>
              <a:rPr lang="zh-TW" altLang="en-US" sz="3000" b="1" dirty="0" smtClean="0"/>
              <a:t>中的笑與淚</a:t>
            </a:r>
            <a:endParaRPr lang="en-US" altLang="zh-TW" sz="3000" b="1" dirty="0"/>
          </a:p>
        </p:txBody>
      </p:sp>
    </p:spTree>
    <p:extLst>
      <p:ext uri="{BB962C8B-B14F-4D97-AF65-F5344CB8AC3E}">
        <p14:creationId xmlns:p14="http://schemas.microsoft.com/office/powerpoint/2010/main" val="87362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b="1" dirty="0" smtClean="0"/>
              <a:t>第二段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98843"/>
            <a:ext cx="8153400" cy="375652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Hant" altLang="en-US" sz="3600" b="1" dirty="0"/>
              <a:t>夏蚊成雷，私擬作群鶴舞空。心之所向，則或千或百果然鶴也。昂首觀之，項為之強。又留蚊於素帳中，徐噴以煙，使其沖煙飛鳴，作青雲白鶴觀，果如鶴唳雲端，怡然稱快。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802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咬文嚼字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17732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Hant" altLang="en-US" sz="4800" b="1" dirty="0"/>
              <a:t>昂首觀之，</a:t>
            </a:r>
            <a:r>
              <a:rPr lang="zh-Hant" altLang="en-US" sz="4800" b="1" dirty="0" smtClean="0">
                <a:solidFill>
                  <a:srgbClr val="FF0000"/>
                </a:solidFill>
              </a:rPr>
              <a:t>項</a:t>
            </a:r>
            <a:r>
              <a:rPr lang="zh-Hant" altLang="en-US" sz="4800" b="1" dirty="0" smtClean="0"/>
              <a:t>為之強</a:t>
            </a:r>
            <a:r>
              <a:rPr lang="zh-TW" altLang="en-US" sz="4800" b="1" dirty="0" smtClean="0"/>
              <a:t>（僵）</a:t>
            </a:r>
            <a:endParaRPr lang="en-US" altLang="zh-Hant" sz="4800" b="1" dirty="0"/>
          </a:p>
          <a:p>
            <a:pPr>
              <a:lnSpc>
                <a:spcPct val="150000"/>
              </a:lnSpc>
            </a:pPr>
            <a:r>
              <a:rPr lang="zh-Hant" altLang="en-US" sz="4800" b="1" dirty="0"/>
              <a:t>徐噴以煙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84650" y="4659205"/>
            <a:ext cx="6622326" cy="1754327"/>
          </a:xfrm>
          <a:prstGeom prst="rect">
            <a:avLst/>
          </a:prstGeom>
          <a:solidFill>
            <a:srgbClr val="DEC59E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3600" b="1" dirty="0" smtClean="0"/>
              <a:t>「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項</a:t>
            </a:r>
            <a:r>
              <a:rPr lang="zh-TW" altLang="en-US" sz="3600" b="1" dirty="0" smtClean="0"/>
              <a:t>」字在現在是什麼意思？</a:t>
            </a:r>
            <a:endParaRPr lang="en-US" altLang="zh-TW" sz="3600" b="1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3600" b="1" dirty="0" smtClean="0"/>
              <a:t>「徐噴以煙」又是什麼意思？</a:t>
            </a:r>
            <a:endParaRPr lang="en-US" altLang="zh-TW" sz="3600" b="1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3600" b="1" dirty="0" smtClean="0"/>
              <a:t>體現了什麼文言文的特色？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925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心領神會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34896"/>
            <a:ext cx="4619397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/>
              <a:t>此段記述了一件怎樣的事呢？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平凡的</a:t>
            </a:r>
            <a:r>
              <a:rPr lang="zh-TW" altLang="zh-HK" sz="3200" b="1" dirty="0" smtClean="0"/>
              <a:t>蚊子怎樣有趣呢？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第二段寫童趣是從什麼感官角度描寫</a:t>
            </a:r>
            <a:r>
              <a:rPr lang="zh-TW" altLang="en-US" sz="3200" b="1" dirty="0"/>
              <a:t>的？</a:t>
            </a:r>
            <a:endParaRPr lang="en-US" altLang="zh-TW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HK" sz="3200" b="1" dirty="0"/>
              <a:t> </a:t>
            </a:r>
          </a:p>
          <a:p>
            <a:pPr>
              <a:lnSpc>
                <a:spcPct val="150000"/>
              </a:lnSpc>
            </a:pPr>
            <a:endParaRPr lang="en-US" altLang="zh-TW" sz="3200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78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b="1" dirty="0" smtClean="0"/>
              <a:t>第三段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98843"/>
            <a:ext cx="8153400" cy="37565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Hant" altLang="en-US" sz="3600" b="1" dirty="0"/>
              <a:t>於土牆凹凸處，花台小草叢雜處，常蹲其身，使與台齊；定神細視，以叢草為林，以蟲蟻為獸，以土礫凸者為丘，凹者為壑，神遊其中，怡然自得。 </a:t>
            </a:r>
            <a:endParaRPr lang="en-US" sz="3600" b="1" dirty="0"/>
          </a:p>
          <a:p>
            <a:pPr marL="0" indent="0">
              <a:lnSpc>
                <a:spcPct val="15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133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補充經驗</a:t>
            </a:r>
            <a:r>
              <a:rPr lang="zh-TW" altLang="zh-TW" sz="5400" b="1" dirty="0" smtClean="0"/>
              <a:t>：</a:t>
            </a:r>
            <a:r>
              <a:rPr lang="zh-TW" altLang="en-US" sz="5400" b="1" dirty="0" smtClean="0"/>
              <a:t>神遊其中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/>
              <a:t>影片中的影像是真是假？為什麼作者沒有虛擬實境的科技，卻可以看到這樣的畫面？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091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咬文嚼字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457421"/>
            <a:ext cx="8153400" cy="3956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Hant" altLang="en-US" sz="4800" b="1" dirty="0"/>
              <a:t>常蹲其身，使與台齊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91723" y="4976737"/>
            <a:ext cx="6173485" cy="1200329"/>
          </a:xfrm>
          <a:prstGeom prst="rect">
            <a:avLst/>
          </a:prstGeom>
          <a:solidFill>
            <a:srgbClr val="DEC59E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3600" b="1" dirty="0" smtClean="0"/>
              <a:t>全句直譯，你會如何翻譯？</a:t>
            </a:r>
            <a:endParaRPr lang="en-US" altLang="zh-TW" sz="3600" b="1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3600" b="1" dirty="0" smtClean="0"/>
              <a:t>體現了什麼文言文的特色？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480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心領神會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34896"/>
            <a:ext cx="6194552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/>
              <a:t>此段記述了一件怎樣的事呢？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/>
              <a:t>土牆、叢雜處有什麼樂趣？</a:t>
            </a:r>
            <a:r>
              <a:rPr lang="en-US" altLang="zh-HK" sz="3200" b="1" dirty="0" smtClean="0"/>
              <a:t> </a:t>
            </a:r>
          </a:p>
          <a:p>
            <a:pPr>
              <a:lnSpc>
                <a:spcPct val="150000"/>
              </a:lnSpc>
            </a:pPr>
            <a:endParaRPr lang="en-US" altLang="zh-TW" sz="3200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952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b="1" dirty="0" smtClean="0"/>
              <a:t>第四段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3071"/>
            <a:ext cx="8153400" cy="4374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/>
              <a:t> 一日，見二蟲鬥草間，觀之正濃，忽有龐然大物拔山倒樹而來，蓋一癩蝦蟆也，舌一吐而二蟲盡為所吞。余年幼方出神，不覺呀然驚恐。神定，捉蝦蟆，鞭數十，驅之別院。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629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咬文嚼字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04019"/>
            <a:ext cx="8153400" cy="3956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舌一吐而二蟲盡為所吞</a:t>
            </a:r>
            <a:r>
              <a:rPr lang="zh-TW" altLang="en-US" sz="4800" b="1" dirty="0" smtClean="0"/>
              <a:t>。</a:t>
            </a:r>
            <a:endParaRPr lang="en-US" altLang="zh-TW" sz="4800" b="1" dirty="0" smtClean="0"/>
          </a:p>
          <a:p>
            <a:pPr>
              <a:lnSpc>
                <a:spcPct val="150000"/>
              </a:lnSpc>
            </a:pPr>
            <a:r>
              <a:rPr lang="zh-TW" altLang="en-US" sz="4800" b="1" dirty="0"/>
              <a:t>捉蝦蟆，</a:t>
            </a:r>
            <a:r>
              <a:rPr lang="zh-TW" altLang="en-US" sz="4800" b="1" dirty="0">
                <a:solidFill>
                  <a:srgbClr val="FF0000"/>
                </a:solidFill>
              </a:rPr>
              <a:t>鞭</a:t>
            </a:r>
            <a:r>
              <a:rPr lang="zh-TW" altLang="en-US" sz="4800" b="1" dirty="0"/>
              <a:t>數十，驅之別院。</a:t>
            </a:r>
          </a:p>
          <a:p>
            <a:pPr>
              <a:lnSpc>
                <a:spcPct val="150000"/>
              </a:lnSpc>
            </a:pPr>
            <a:endParaRPr lang="zh-TW" alt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1723" y="5383137"/>
            <a:ext cx="6173485" cy="1200329"/>
          </a:xfrm>
          <a:prstGeom prst="rect">
            <a:avLst/>
          </a:prstGeom>
          <a:solidFill>
            <a:srgbClr val="DEC59E"/>
          </a:solidFill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3600" b="1" dirty="0" smtClean="0"/>
              <a:t>全句直譯，你會如何翻譯？</a:t>
            </a:r>
            <a:endParaRPr lang="en-US" altLang="zh-TW" sz="3600" b="1" dirty="0" smtClean="0"/>
          </a:p>
          <a:p>
            <a:pPr marL="571500" indent="-571500">
              <a:buFont typeface="Arial"/>
              <a:buChar char="•"/>
            </a:pPr>
            <a:r>
              <a:rPr lang="zh-TW" altLang="en-US" sz="3600" b="1" dirty="0" smtClean="0"/>
              <a:t>體現了什麼文言文的特色？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191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5400" b="1" dirty="0" smtClean="0"/>
              <a:t>熟讀深思</a:t>
            </a:r>
            <a:endParaRPr lang="zh-HK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在影片中所見，你有什麼感想？你認為這樣的景象是否常見？</a:t>
            </a:r>
            <a:endParaRPr lang="zh-HK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54314" y="2455058"/>
            <a:ext cx="3416754" cy="41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8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浮想聯翩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利用</a:t>
            </a:r>
            <a:r>
              <a:rPr lang="en-US" altLang="zh-TW" b="1" dirty="0" smtClean="0"/>
              <a:t>IPAD</a:t>
            </a:r>
            <a:r>
              <a:rPr lang="zh-TW" altLang="en-US" b="1" dirty="0" smtClean="0"/>
              <a:t>觀看虛擬實境影片：</a:t>
            </a:r>
            <a:endParaRPr lang="en-US" altLang="zh-TW" b="1" dirty="0" smtClean="0"/>
          </a:p>
          <a:p>
            <a:r>
              <a:rPr lang="zh-TW" altLang="en-US" b="1" dirty="0" smtClean="0"/>
              <a:t>幻想自己是作者，身處其中，你會創作一篇怎樣的文章呢？</a:t>
            </a:r>
            <a:endParaRPr 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3115131"/>
            <a:ext cx="6390368" cy="36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心領神會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2529" y="1811963"/>
            <a:ext cx="8313638" cy="478361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/>
              <a:t>事實上，癩蛤蟆不能算是「龐然大物」，也不可能「拔山倒樹」，作者為什麼這樣寫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/>
              <a:t>癩蛤蟆已捉在手，又打</a:t>
            </a:r>
            <a:r>
              <a:rPr lang="zh-TW" altLang="en-US" sz="3200" b="1" dirty="0" smtClean="0"/>
              <a:t>了</a:t>
            </a:r>
            <a:endParaRPr lang="en-US" altLang="zh-TW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/>
              <a:t>幾十</a:t>
            </a:r>
            <a:r>
              <a:rPr lang="zh-TW" altLang="en-US" sz="3200" b="1" dirty="0"/>
              <a:t>鞭子，想像一下，</a:t>
            </a:r>
            <a:r>
              <a:rPr lang="zh-TW" altLang="en-US" sz="3200" b="1" dirty="0" smtClean="0"/>
              <a:t>是</a:t>
            </a:r>
            <a:endParaRPr lang="en-US" altLang="zh-TW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/>
              <a:t>什麼</a:t>
            </a:r>
            <a:r>
              <a:rPr lang="zh-TW" altLang="en-US" sz="3200" b="1" dirty="0"/>
              <a:t>樣的</a:t>
            </a:r>
            <a:r>
              <a:rPr lang="zh-TW" altLang="en-US" sz="3200" b="1" dirty="0" smtClean="0"/>
              <a:t>鞭子？癩蛤蟆竟</a:t>
            </a:r>
            <a:endParaRPr lang="en-US" altLang="zh-TW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/>
              <a:t>沒有</a:t>
            </a:r>
            <a:r>
              <a:rPr lang="zh-TW" altLang="en-US" sz="3200" b="1" dirty="0"/>
              <a:t>死，是</a:t>
            </a:r>
            <a:r>
              <a:rPr lang="zh-TW" altLang="en-US" sz="3200" b="1" dirty="0" smtClean="0"/>
              <a:t>為什麼</a:t>
            </a:r>
            <a:r>
              <a:rPr lang="zh-TW" altLang="en-US" sz="3200" b="1" dirty="0"/>
              <a:t>？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943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5400" b="1" dirty="0"/>
              <a:t>一言以蔽之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HK" altLang="en-US" sz="4000" b="1" dirty="0"/>
              <a:t>三件事有哪些共同特色</a:t>
            </a:r>
            <a:r>
              <a:rPr lang="zh-HK" altLang="en-US" sz="4000" b="1" dirty="0" smtClean="0"/>
              <a:t>？</a:t>
            </a:r>
            <a:endParaRPr lang="en-US" altLang="zh-HK" sz="4000" b="1" dirty="0" smtClean="0"/>
          </a:p>
          <a:p>
            <a:pPr>
              <a:lnSpc>
                <a:spcPct val="200000"/>
              </a:lnSpc>
            </a:pPr>
            <a:r>
              <a:rPr lang="zh-TW" altLang="en-US" sz="4000" b="1" dirty="0" smtClean="0"/>
              <a:t>三件事的記敍線索是什麼？</a:t>
            </a:r>
            <a:endParaRPr lang="zh-H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5865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回顧預習，文章關鍵所在</a:t>
            </a:r>
            <a:endParaRPr lang="zh-HK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作者面對同一題材，有不同的處理手法？原因何在？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154813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對生活的觀察力，成就創意</a:t>
            </a:r>
            <a:endParaRPr lang="zh-HK" altLang="en-US" sz="4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3692"/>
            <a:ext cx="9144000" cy="26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對生活的觀察力，成就創意</a:t>
            </a:r>
            <a:endParaRPr lang="zh-HK" altLang="en-US" sz="4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47899"/>
            <a:ext cx="9144000" cy="32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3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對生活的觀察力，成就創意</a:t>
            </a:r>
            <a:endParaRPr lang="zh-HK" altLang="en-US" sz="4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1237"/>
            <a:ext cx="9144000" cy="31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74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00200"/>
            <a:ext cx="9144002" cy="51435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5400" b="1" dirty="0">
                <a:latin typeface="+mj-ea"/>
              </a:rPr>
              <a:t>三人行：溯本求源</a:t>
            </a:r>
            <a:endParaRPr lang="zh-HK" altLang="en-US" sz="5400" b="1" dirty="0">
              <a:latin typeface="+mj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12648" y="6220705"/>
            <a:ext cx="8153400" cy="5106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3200" b="1" dirty="0" smtClean="0"/>
              <a:t>「趣」從何而來？</a:t>
            </a:r>
            <a:endParaRPr lang="zh-HK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0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趣味</a:t>
            </a:r>
            <a:r>
              <a:rPr lang="zh-TW" altLang="en-US" sz="4800" b="1" dirty="0" smtClean="0"/>
              <a:t>人生，莫失莫忘</a:t>
            </a:r>
            <a:endParaRPr lang="zh-HK" altLang="en-US" sz="4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58193"/>
            <a:ext cx="9144000" cy="33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趣味</a:t>
            </a:r>
            <a:r>
              <a:rPr lang="zh-TW" altLang="en-US" sz="4800" b="1" dirty="0" smtClean="0"/>
              <a:t>人生，莫失莫忘</a:t>
            </a:r>
            <a:endParaRPr lang="zh-HK" altLang="en-US" sz="4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716190"/>
            <a:ext cx="9228593" cy="47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9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趣味</a:t>
            </a:r>
            <a:r>
              <a:rPr lang="zh-TW" altLang="en-US" sz="4800" b="1" dirty="0" smtClean="0"/>
              <a:t>人生，莫失莫忘</a:t>
            </a:r>
            <a:endParaRPr lang="zh-HK" altLang="en-US" sz="4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68447"/>
            <a:ext cx="9144000" cy="42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課堂目標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b="1" dirty="0"/>
              <a:t>培養閱讀文言文能力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zh-TW" altLang="en-US" sz="3200" b="1" dirty="0"/>
              <a:t>反復理解文章內容，體味「物外之趣」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07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你</a:t>
            </a:r>
            <a:r>
              <a:rPr lang="zh-TW" altLang="en-US" sz="4800" b="1" dirty="0" smtClean="0"/>
              <a:t>明白了嗎</a:t>
            </a:r>
            <a:r>
              <a:rPr lang="zh-TW" altLang="en-US" sz="4800" b="1" dirty="0"/>
              <a:t>？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b="1" dirty="0"/>
              <a:t>培養閱讀文言文能力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zh-TW" altLang="en-US" sz="3200" b="1" dirty="0"/>
              <a:t>反復理解文章內容，體味「物外之趣」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1049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活學活用，鞏固重溫</a:t>
            </a:r>
            <a:endParaRPr lang="zh-HK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7615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顧名思義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291262"/>
            <a:ext cx="8153400" cy="1951789"/>
          </a:xfrm>
        </p:spPr>
        <p:txBody>
          <a:bodyPr/>
          <a:lstStyle/>
          <a:p>
            <a:r>
              <a:rPr lang="zh-TW" altLang="en-US" sz="3200" b="1" dirty="0"/>
              <a:t>文體是什麼？</a:t>
            </a:r>
            <a:endParaRPr lang="en-US" altLang="zh-TW" sz="3200" b="1" dirty="0"/>
          </a:p>
          <a:p>
            <a:endParaRPr lang="en-US" altLang="zh-TW" sz="3200" b="1" dirty="0" smtClean="0"/>
          </a:p>
          <a:p>
            <a:r>
              <a:rPr lang="zh-TW" altLang="en-US" sz="3200" b="1" dirty="0" smtClean="0"/>
              <a:t>從</a:t>
            </a:r>
            <a:r>
              <a:rPr lang="zh-TW" altLang="en-US" sz="3200" b="1" dirty="0"/>
              <a:t>文題所見，課文重點是什麼</a:t>
            </a:r>
            <a:r>
              <a:rPr lang="zh-TW" altLang="en-US" sz="3200" b="1" dirty="0" smtClean="0"/>
              <a:t>？</a:t>
            </a:r>
            <a:endParaRPr lang="en-US" altLang="zh-TW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634855" y="2308545"/>
            <a:ext cx="6340197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HK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閒情記趣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HK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93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b="1" dirty="0" smtClean="0"/>
              <a:t>第一段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98843"/>
            <a:ext cx="8153400" cy="37565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Hant" altLang="en-US" sz="4000" b="1" dirty="0"/>
              <a:t>余憶童稚時，能張目對日，明察秋毫，見藐小微物，必細察其紋理，故時有物外之趣。 </a:t>
            </a:r>
            <a:endParaRPr lang="en-US" sz="4000" b="1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907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解讀錦囊：活學活用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0585" t="1542" r="-8517"/>
          <a:stretch/>
        </p:blipFill>
        <p:spPr>
          <a:xfrm>
            <a:off x="612648" y="1934411"/>
            <a:ext cx="8153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387685" y="4148420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/>
              <a:t>以前的文言篇章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文言語法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5518" y="218861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/>
              <a:t>解讀新的篇章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494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咬文嚼字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17732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Hant" altLang="en-US" sz="4800" b="1" dirty="0"/>
              <a:t>余憶童稚</a:t>
            </a:r>
            <a:r>
              <a:rPr lang="zh-Hant" altLang="en-US" sz="4800" b="1" dirty="0" smtClean="0">
                <a:solidFill>
                  <a:srgbClr val="FF0000"/>
                </a:solidFill>
              </a:rPr>
              <a:t>時</a:t>
            </a:r>
            <a:endParaRPr lang="en-US" altLang="zh-Hant" sz="4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Hant" altLang="en-US" sz="4800" b="1" dirty="0"/>
              <a:t>故</a:t>
            </a:r>
            <a:r>
              <a:rPr lang="zh-Hant" altLang="en-US" sz="4800" b="1" dirty="0">
                <a:solidFill>
                  <a:srgbClr val="FF0000"/>
                </a:solidFill>
              </a:rPr>
              <a:t>時</a:t>
            </a:r>
            <a:r>
              <a:rPr lang="zh-Hant" altLang="en-US" sz="4800" b="1" dirty="0"/>
              <a:t>有物外之趣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84650" y="4978869"/>
            <a:ext cx="6981398" cy="1200329"/>
          </a:xfrm>
          <a:prstGeom prst="rect">
            <a:avLst/>
          </a:prstGeom>
          <a:solidFill>
            <a:srgbClr val="DEC59E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3600" b="1" dirty="0" smtClean="0"/>
              <a:t>同樣是「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時</a:t>
            </a:r>
            <a:r>
              <a:rPr lang="zh-TW" altLang="en-US" sz="3600" b="1" dirty="0" smtClean="0"/>
              <a:t>」字，意思一樣嗎？</a:t>
            </a:r>
            <a:endParaRPr lang="en-US" altLang="zh-TW" sz="3600" b="1" dirty="0" smtClean="0"/>
          </a:p>
          <a:p>
            <a:pPr marL="457200" indent="-457200">
              <a:buFont typeface="Arial"/>
              <a:buChar char="•"/>
            </a:pPr>
            <a:r>
              <a:rPr lang="zh-TW" altLang="en-US" sz="3600" b="1" dirty="0" smtClean="0"/>
              <a:t>體現了什麼文言文的特色？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01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心領神會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34896"/>
            <a:ext cx="8153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余憶童稚時，能張目對日，明察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秋毫」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/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「能張目對日，明察秋毫」</a:t>
            </a:r>
            <a:r>
              <a:rPr lang="zh-TW" altLang="en-US" sz="3200" b="1" dirty="0"/>
              <a:t>寫出小孩哪些特點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句子</a:t>
            </a:r>
            <a:r>
              <a:rPr lang="zh-TW" altLang="en-US" sz="3200" b="1" dirty="0"/>
              <a:t>是如何表現童真童</a:t>
            </a:r>
            <a:r>
              <a:rPr lang="zh-TW" altLang="en-US" sz="3200" b="1" dirty="0" smtClean="0"/>
              <a:t>趣？</a:t>
            </a:r>
            <a:endParaRPr lang="zh-TW" altLang="en-US" sz="3200" b="1" dirty="0"/>
          </a:p>
          <a:p>
            <a:endParaRPr lang="en-US" altLang="zh-TW" sz="32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152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搜尋文眼</a:t>
            </a:r>
            <a:endParaRPr lang="en-US" sz="5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Hant" altLang="en-US" sz="4000" b="1" dirty="0"/>
              <a:t>余憶童稚時，能張目對日，明察秋毫，見藐小微物，必細察其紋理，故時有物外之趣。 </a:t>
            </a:r>
            <a:endParaRPr lang="en-US" sz="4000" b="1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8174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借物抒情_白千層.pptx</Template>
  <TotalTime>1363</TotalTime>
  <Words>828</Words>
  <Application>Microsoft Office PowerPoint</Application>
  <PresentationFormat>如螢幕大小 (4:3)</PresentationFormat>
  <Paragraphs>89</Paragraphs>
  <Slides>31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Adobe 仿宋 Std R</vt:lpstr>
      <vt:lpstr>Tw Cen MT</vt:lpstr>
      <vt:lpstr>微軟正黑體</vt:lpstr>
      <vt:lpstr>新細明體</vt:lpstr>
      <vt:lpstr>標楷體</vt:lpstr>
      <vt:lpstr>Arial</vt:lpstr>
      <vt:lpstr>Calibri</vt:lpstr>
      <vt:lpstr>Wingdings</vt:lpstr>
      <vt:lpstr>Wingdings 2</vt:lpstr>
      <vt:lpstr>Median</vt:lpstr>
      <vt:lpstr>沈復《閒情記趣》</vt:lpstr>
      <vt:lpstr>浮想聯翩</vt:lpstr>
      <vt:lpstr>課堂目標</vt:lpstr>
      <vt:lpstr>顧名思義</vt:lpstr>
      <vt:lpstr>第一段</vt:lpstr>
      <vt:lpstr>解讀錦囊：活學活用</vt:lpstr>
      <vt:lpstr>咬文嚼字</vt:lpstr>
      <vt:lpstr>心領神會</vt:lpstr>
      <vt:lpstr>搜尋文眼</vt:lpstr>
      <vt:lpstr>第二段</vt:lpstr>
      <vt:lpstr>咬文嚼字</vt:lpstr>
      <vt:lpstr>心領神會</vt:lpstr>
      <vt:lpstr>第三段</vt:lpstr>
      <vt:lpstr>補充經驗：神遊其中</vt:lpstr>
      <vt:lpstr>咬文嚼字</vt:lpstr>
      <vt:lpstr>心領神會</vt:lpstr>
      <vt:lpstr>第四段</vt:lpstr>
      <vt:lpstr>咬文嚼字</vt:lpstr>
      <vt:lpstr>熟讀深思</vt:lpstr>
      <vt:lpstr>心領神會</vt:lpstr>
      <vt:lpstr>一言以蔽之</vt:lpstr>
      <vt:lpstr>回顧預習，文章關鍵所在</vt:lpstr>
      <vt:lpstr>對生活的觀察力，成就創意</vt:lpstr>
      <vt:lpstr>對生活的觀察力，成就創意</vt:lpstr>
      <vt:lpstr>對生活的觀察力，成就創意</vt:lpstr>
      <vt:lpstr>三人行：溯本求源</vt:lpstr>
      <vt:lpstr>趣味人生，莫失莫忘</vt:lpstr>
      <vt:lpstr>趣味人生，莫失莫忘</vt:lpstr>
      <vt:lpstr>趣味人生，莫失莫忘</vt:lpstr>
      <vt:lpstr>你明白了嗎？</vt:lpstr>
      <vt:lpstr>活學活用，鞏固重溫</vt:lpstr>
    </vt:vector>
  </TitlesOfParts>
  <Company>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沈復《閒情記趣》</dc:title>
  <dc:creator>kh kh</dc:creator>
  <cp:lastModifiedBy>Kung Hang Chi</cp:lastModifiedBy>
  <cp:revision>23</cp:revision>
  <dcterms:created xsi:type="dcterms:W3CDTF">2019-01-12T11:19:02Z</dcterms:created>
  <dcterms:modified xsi:type="dcterms:W3CDTF">2019-09-28T04:26:50Z</dcterms:modified>
</cp:coreProperties>
</file>